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0"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839787" y="365125"/>
            <a:ext cx="10515601" cy="1325563"/>
          </a:xfrm>
          <a:prstGeom prst="rect">
            <a:avLst/>
          </a:prstGeom>
        </p:spPr>
        <p:txBody>
          <a:bodyPr/>
          <a:lstStyle/>
          <a:p>
            <a:pPr/>
            <a:r>
              <a:t>Title Text</a:t>
            </a:r>
          </a:p>
        </p:txBody>
      </p:sp>
      <p:sp>
        <p:nvSpPr>
          <p:cNvPr id="48" name="Body Level One…"/>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6172200" y="1681163"/>
            <a:ext cx="5183188" cy="823913"/>
          </a:xfrm>
          <a:prstGeom prst="rect">
            <a:avLst/>
          </a:prstGeom>
        </p:spPr>
        <p:txBody>
          <a:bodyPr anchor="b"/>
          <a:lstStyle/>
          <a:p>
            <a:pPr marL="0" indent="0">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3" name="Body Level One…"/>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3" name="Picture Placeholder 2"/>
          <p:cNvSpPr/>
          <p:nvPr>
            <p:ph type="pic" sz="half" idx="21"/>
          </p:nvPr>
        </p:nvSpPr>
        <p:spPr>
          <a:xfrm>
            <a:off x="5183187" y="987425"/>
            <a:ext cx="6172201" cy="4873625"/>
          </a:xfrm>
          <a:prstGeom prst="rect">
            <a:avLst/>
          </a:prstGeom>
        </p:spPr>
        <p:txBody>
          <a:bodyPr lIns="91439" rIns="91439">
            <a:noAutofit/>
          </a:bodyPr>
          <a:lstStyle/>
          <a:p>
            <a:pPr/>
          </a:p>
        </p:txBody>
      </p:sp>
      <p:sp>
        <p:nvSpPr>
          <p:cNvPr id="84"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nasa.gov/feature/jpl/nasa-maps-beirut-blast-damage"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Title 1"/>
          <p:cNvSpPr txBox="1"/>
          <p:nvPr>
            <p:ph type="ctrTitle"/>
          </p:nvPr>
        </p:nvSpPr>
        <p:spPr>
          <a:prstGeom prst="rect">
            <a:avLst/>
          </a:prstGeom>
        </p:spPr>
        <p:txBody>
          <a:bodyPr/>
          <a:lstStyle/>
          <a:p>
            <a:pPr/>
            <a:r>
              <a:t>Yunshun Zhong</a:t>
            </a:r>
          </a:p>
        </p:txBody>
      </p:sp>
      <p:sp>
        <p:nvSpPr>
          <p:cNvPr id="95" name="Subtitle 2"/>
          <p:cNvSpPr txBox="1"/>
          <p:nvPr>
            <p:ph type="subTitle" sz="quarter" idx="1"/>
          </p:nvPr>
        </p:nvSpPr>
        <p:spPr>
          <a:xfrm>
            <a:off x="1524000" y="3602037"/>
            <a:ext cx="9144000" cy="1655762"/>
          </a:xfrm>
          <a:prstGeom prst="rect">
            <a:avLst/>
          </a:prstGeom>
        </p:spPr>
        <p:txBody>
          <a:bodyPr/>
          <a:lstStyle/>
          <a:p>
            <a:pPr/>
            <a:r>
              <a:t>Research Update</a:t>
            </a:r>
          </a:p>
          <a:p>
            <a:pPr/>
            <a:r>
              <a:t>09/06/2020</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Title 1"/>
          <p:cNvSpPr txBox="1"/>
          <p:nvPr>
            <p:ph type="title"/>
          </p:nvPr>
        </p:nvSpPr>
        <p:spPr>
          <a:prstGeom prst="rect">
            <a:avLst/>
          </a:prstGeom>
        </p:spPr>
        <p:txBody>
          <a:bodyPr/>
          <a:lstStyle/>
          <a:p>
            <a:pPr>
              <a:defRPr>
                <a:solidFill>
                  <a:srgbClr val="A6A6A6"/>
                </a:solidFill>
              </a:defRPr>
            </a:pPr>
            <a:r>
              <a:t>Progress3 </a:t>
            </a:r>
            <a:r>
              <a:rPr>
                <a:solidFill>
                  <a:srgbClr val="000000"/>
                </a:solidFill>
              </a:rPr>
              <a:t>Exploratory data analysis</a:t>
            </a:r>
          </a:p>
        </p:txBody>
      </p:sp>
      <p:pic>
        <p:nvPicPr>
          <p:cNvPr id="126" name="Image" descr="Image"/>
          <p:cNvPicPr>
            <a:picLocks noChangeAspect="1"/>
          </p:cNvPicPr>
          <p:nvPr/>
        </p:nvPicPr>
        <p:blipFill>
          <a:blip r:embed="rId2">
            <a:extLst/>
          </a:blip>
          <a:stretch>
            <a:fillRect/>
          </a:stretch>
        </p:blipFill>
        <p:spPr>
          <a:xfrm>
            <a:off x="822816" y="1346345"/>
            <a:ext cx="8314586" cy="506247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Title 1"/>
          <p:cNvSpPr txBox="1"/>
          <p:nvPr>
            <p:ph type="title"/>
          </p:nvPr>
        </p:nvSpPr>
        <p:spPr>
          <a:prstGeom prst="rect">
            <a:avLst/>
          </a:prstGeom>
        </p:spPr>
        <p:txBody>
          <a:bodyPr/>
          <a:lstStyle/>
          <a:p>
            <a:pPr>
              <a:defRPr>
                <a:solidFill>
                  <a:srgbClr val="A6A6A6"/>
                </a:solidFill>
              </a:defRPr>
            </a:pPr>
            <a:r>
              <a:t>Progress3 </a:t>
            </a:r>
            <a:r>
              <a:rPr>
                <a:solidFill>
                  <a:srgbClr val="000000"/>
                </a:solidFill>
              </a:rPr>
              <a:t>Exploratory data analysis</a:t>
            </a:r>
          </a:p>
        </p:txBody>
      </p:sp>
      <p:pic>
        <p:nvPicPr>
          <p:cNvPr id="129" name="Image" descr="Image"/>
          <p:cNvPicPr>
            <a:picLocks noChangeAspect="1"/>
          </p:cNvPicPr>
          <p:nvPr/>
        </p:nvPicPr>
        <p:blipFill>
          <a:blip r:embed="rId2">
            <a:extLst/>
          </a:blip>
          <a:stretch>
            <a:fillRect/>
          </a:stretch>
        </p:blipFill>
        <p:spPr>
          <a:xfrm>
            <a:off x="815016" y="1346345"/>
            <a:ext cx="8249185" cy="497711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Title 1"/>
          <p:cNvSpPr txBox="1"/>
          <p:nvPr>
            <p:ph type="title"/>
          </p:nvPr>
        </p:nvSpPr>
        <p:spPr>
          <a:prstGeom prst="rect">
            <a:avLst/>
          </a:prstGeom>
        </p:spPr>
        <p:txBody>
          <a:bodyPr/>
          <a:lstStyle/>
          <a:p>
            <a:pPr>
              <a:defRPr>
                <a:solidFill>
                  <a:srgbClr val="A6A6A6"/>
                </a:solidFill>
              </a:defRPr>
            </a:pPr>
            <a:r>
              <a:t>Progress3 </a:t>
            </a:r>
            <a:r>
              <a:rPr>
                <a:solidFill>
                  <a:srgbClr val="000000"/>
                </a:solidFill>
              </a:rPr>
              <a:t>Exploratory data analysis</a:t>
            </a:r>
          </a:p>
        </p:txBody>
      </p:sp>
      <p:pic>
        <p:nvPicPr>
          <p:cNvPr id="132" name="Image" descr="Image"/>
          <p:cNvPicPr>
            <a:picLocks noChangeAspect="1"/>
          </p:cNvPicPr>
          <p:nvPr/>
        </p:nvPicPr>
        <p:blipFill>
          <a:blip r:embed="rId2">
            <a:extLst/>
          </a:blip>
          <a:stretch>
            <a:fillRect/>
          </a:stretch>
        </p:blipFill>
        <p:spPr>
          <a:xfrm>
            <a:off x="817744" y="1250139"/>
            <a:ext cx="7210358" cy="545208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Title 1"/>
          <p:cNvSpPr txBox="1"/>
          <p:nvPr>
            <p:ph type="title"/>
          </p:nvPr>
        </p:nvSpPr>
        <p:spPr>
          <a:prstGeom prst="rect">
            <a:avLst/>
          </a:prstGeom>
        </p:spPr>
        <p:txBody>
          <a:bodyPr/>
          <a:lstStyle/>
          <a:p>
            <a:pPr>
              <a:defRPr>
                <a:solidFill>
                  <a:srgbClr val="A6A6A6"/>
                </a:solidFill>
              </a:defRPr>
            </a:pPr>
            <a:r>
              <a:t>Progress3 </a:t>
            </a:r>
            <a:r>
              <a:rPr>
                <a:solidFill>
                  <a:srgbClr val="000000"/>
                </a:solidFill>
              </a:rPr>
              <a:t>Exploratory data analysis</a:t>
            </a:r>
          </a:p>
        </p:txBody>
      </p:sp>
      <p:pic>
        <p:nvPicPr>
          <p:cNvPr id="135" name="Image" descr="Image"/>
          <p:cNvPicPr>
            <a:picLocks noChangeAspect="1"/>
          </p:cNvPicPr>
          <p:nvPr/>
        </p:nvPicPr>
        <p:blipFill>
          <a:blip r:embed="rId2">
            <a:extLst/>
          </a:blip>
          <a:stretch>
            <a:fillRect/>
          </a:stretch>
        </p:blipFill>
        <p:spPr>
          <a:xfrm>
            <a:off x="885482" y="1170014"/>
            <a:ext cx="7040515" cy="557374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Title 1"/>
          <p:cNvSpPr txBox="1"/>
          <p:nvPr>
            <p:ph type="title"/>
          </p:nvPr>
        </p:nvSpPr>
        <p:spPr>
          <a:prstGeom prst="rect">
            <a:avLst/>
          </a:prstGeom>
        </p:spPr>
        <p:txBody>
          <a:bodyPr/>
          <a:lstStyle/>
          <a:p>
            <a:pPr>
              <a:defRPr>
                <a:solidFill>
                  <a:srgbClr val="A6A6A6"/>
                </a:solidFill>
              </a:defRPr>
            </a:pPr>
            <a:r>
              <a:t>Progress3 </a:t>
            </a:r>
            <a:r>
              <a:rPr>
                <a:solidFill>
                  <a:srgbClr val="000000"/>
                </a:solidFill>
              </a:rPr>
              <a:t>Exploratory data analysis</a:t>
            </a:r>
          </a:p>
        </p:txBody>
      </p:sp>
      <p:pic>
        <p:nvPicPr>
          <p:cNvPr id="138" name="Image" descr="Image"/>
          <p:cNvPicPr>
            <a:picLocks noChangeAspect="1"/>
          </p:cNvPicPr>
          <p:nvPr/>
        </p:nvPicPr>
        <p:blipFill>
          <a:blip r:embed="rId2">
            <a:extLst/>
          </a:blip>
          <a:stretch>
            <a:fillRect/>
          </a:stretch>
        </p:blipFill>
        <p:spPr>
          <a:xfrm>
            <a:off x="830409" y="1346345"/>
            <a:ext cx="7970358" cy="4928417"/>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Title 1"/>
          <p:cNvSpPr txBox="1"/>
          <p:nvPr>
            <p:ph type="title"/>
          </p:nvPr>
        </p:nvSpPr>
        <p:spPr>
          <a:prstGeom prst="rect">
            <a:avLst/>
          </a:prstGeom>
        </p:spPr>
        <p:txBody>
          <a:bodyPr/>
          <a:lstStyle/>
          <a:p>
            <a:pPr>
              <a:defRPr>
                <a:solidFill>
                  <a:srgbClr val="A6A6A6"/>
                </a:solidFill>
              </a:defRPr>
            </a:pPr>
            <a:r>
              <a:t>Progress3 </a:t>
            </a:r>
            <a:r>
              <a:rPr>
                <a:solidFill>
                  <a:srgbClr val="000000"/>
                </a:solidFill>
              </a:rPr>
              <a:t>Exploratory data analysis</a:t>
            </a:r>
          </a:p>
        </p:txBody>
      </p:sp>
      <p:pic>
        <p:nvPicPr>
          <p:cNvPr id="141" name="Image" descr="Image"/>
          <p:cNvPicPr>
            <a:picLocks noChangeAspect="1"/>
          </p:cNvPicPr>
          <p:nvPr/>
        </p:nvPicPr>
        <p:blipFill>
          <a:blip r:embed="rId2">
            <a:extLst/>
          </a:blip>
          <a:stretch>
            <a:fillRect/>
          </a:stretch>
        </p:blipFill>
        <p:spPr>
          <a:xfrm>
            <a:off x="875707" y="1250139"/>
            <a:ext cx="6956252" cy="518619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Title 1"/>
          <p:cNvSpPr txBox="1"/>
          <p:nvPr>
            <p:ph type="title"/>
          </p:nvPr>
        </p:nvSpPr>
        <p:spPr>
          <a:prstGeom prst="rect">
            <a:avLst/>
          </a:prstGeom>
        </p:spPr>
        <p:txBody>
          <a:bodyPr/>
          <a:lstStyle/>
          <a:p>
            <a:pPr>
              <a:defRPr>
                <a:solidFill>
                  <a:srgbClr val="A6A6A6"/>
                </a:solidFill>
              </a:defRPr>
            </a:pPr>
            <a:r>
              <a:t>Progress3 </a:t>
            </a:r>
            <a:r>
              <a:rPr>
                <a:solidFill>
                  <a:srgbClr val="000000"/>
                </a:solidFill>
              </a:rPr>
              <a:t>Exploratory data analysis</a:t>
            </a:r>
          </a:p>
        </p:txBody>
      </p:sp>
      <p:pic>
        <p:nvPicPr>
          <p:cNvPr id="144" name="Image" descr="Image"/>
          <p:cNvPicPr>
            <a:picLocks noChangeAspect="1"/>
          </p:cNvPicPr>
          <p:nvPr/>
        </p:nvPicPr>
        <p:blipFill>
          <a:blip r:embed="rId2">
            <a:extLst/>
          </a:blip>
          <a:stretch>
            <a:fillRect/>
          </a:stretch>
        </p:blipFill>
        <p:spPr>
          <a:xfrm>
            <a:off x="810039" y="1223900"/>
            <a:ext cx="7299264" cy="5256909"/>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Title 1"/>
          <p:cNvSpPr txBox="1"/>
          <p:nvPr>
            <p:ph type="title"/>
          </p:nvPr>
        </p:nvSpPr>
        <p:spPr>
          <a:prstGeom prst="rect">
            <a:avLst/>
          </a:prstGeom>
        </p:spPr>
        <p:txBody>
          <a:bodyPr/>
          <a:lstStyle/>
          <a:p>
            <a:pPr>
              <a:defRPr>
                <a:solidFill>
                  <a:srgbClr val="A6A6A6"/>
                </a:solidFill>
              </a:defRPr>
            </a:pPr>
            <a:r>
              <a:t>Progress3 </a:t>
            </a:r>
            <a:r>
              <a:rPr>
                <a:solidFill>
                  <a:srgbClr val="000000"/>
                </a:solidFill>
              </a:rPr>
              <a:t>Exploratory data analysis</a:t>
            </a:r>
          </a:p>
        </p:txBody>
      </p:sp>
      <p:pic>
        <p:nvPicPr>
          <p:cNvPr id="147" name="Image" descr="Image"/>
          <p:cNvPicPr>
            <a:picLocks noChangeAspect="1"/>
          </p:cNvPicPr>
          <p:nvPr/>
        </p:nvPicPr>
        <p:blipFill>
          <a:blip r:embed="rId2">
            <a:extLst/>
          </a:blip>
          <a:stretch>
            <a:fillRect/>
          </a:stretch>
        </p:blipFill>
        <p:spPr>
          <a:xfrm>
            <a:off x="830875" y="1296271"/>
            <a:ext cx="8693692" cy="479946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Title 1"/>
          <p:cNvSpPr txBox="1"/>
          <p:nvPr>
            <p:ph type="title"/>
          </p:nvPr>
        </p:nvSpPr>
        <p:spPr>
          <a:prstGeom prst="rect">
            <a:avLst/>
          </a:prstGeom>
        </p:spPr>
        <p:txBody>
          <a:bodyPr/>
          <a:lstStyle/>
          <a:p>
            <a:pPr/>
            <a:r>
              <a:t>Plan for next week</a:t>
            </a:r>
          </a:p>
        </p:txBody>
      </p:sp>
      <p:sp>
        <p:nvSpPr>
          <p:cNvPr id="150" name="Content Placeholder 2"/>
          <p:cNvSpPr txBox="1"/>
          <p:nvPr>
            <p:ph type="body" idx="1"/>
          </p:nvPr>
        </p:nvSpPr>
        <p:spPr>
          <a:prstGeom prst="rect">
            <a:avLst/>
          </a:prstGeom>
        </p:spPr>
        <p:txBody>
          <a:bodyPr/>
          <a:lstStyle/>
          <a:p>
            <a:pPr/>
            <a:r>
              <a:t>Building damage and influence analysis for Beirut explosion </a:t>
            </a:r>
          </a:p>
          <a:p>
            <a:pPr lvl="1" marL="685800" indent="-228600">
              <a:spcBef>
                <a:spcPts val="500"/>
              </a:spcBef>
              <a:defRPr sz="2400"/>
            </a:pPr>
            <a:r>
              <a:t>1. Build machine learning models to predict building damage level.</a:t>
            </a:r>
          </a:p>
          <a:p>
            <a:pPr lvl="1" marL="685800" indent="-228600">
              <a:spcBef>
                <a:spcPts val="500"/>
              </a:spcBef>
              <a:defRPr sz="2400"/>
            </a:pPr>
            <a:r>
              <a:t>2. Look at NASA Maps Beirut Blast Damage(</a:t>
            </a:r>
            <a:r>
              <a:rPr u="sng">
                <a:solidFill>
                  <a:srgbClr val="0563C1"/>
                </a:solidFill>
                <a:uFill>
                  <a:solidFill>
                    <a:srgbClr val="0563C1"/>
                  </a:solidFill>
                </a:uFill>
                <a:hlinkClick r:id="rId2" invalidUrl="" action="" tgtFrame="" tooltip="" history="1" highlightClick="0" endSnd="0"/>
              </a:rPr>
              <a:t>https://www.nasa.gov/feature/jpl/nasa-maps-beirut-blast-damage</a:t>
            </a:r>
            <a:r>
              <a:t>) and see how they estimate buildings damage.</a:t>
            </a:r>
          </a:p>
          <a:p>
            <a:pPr lvl="1" marL="685800" indent="-228600">
              <a:spcBef>
                <a:spcPts val="500"/>
              </a:spcBef>
              <a:defRPr sz="2400"/>
            </a:pPr>
            <a:r>
              <a:t>3. Ask Jinzhu about hierarchical bayesian model for prediction.</a:t>
            </a:r>
          </a:p>
          <a:p>
            <a:pPr lvl="1" marL="685800" indent="-228600">
              <a:spcBef>
                <a:spcPts val="500"/>
              </a:spcBef>
              <a:defRPr sz="2400"/>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Title 1"/>
          <p:cNvSpPr txBox="1"/>
          <p:nvPr>
            <p:ph type="title"/>
          </p:nvPr>
        </p:nvSpPr>
        <p:spPr>
          <a:prstGeom prst="rect">
            <a:avLst/>
          </a:prstGeom>
        </p:spPr>
        <p:txBody>
          <a:bodyPr/>
          <a:lstStyle/>
          <a:p>
            <a:pPr/>
            <a:r>
              <a:t>Summary of progress</a:t>
            </a:r>
          </a:p>
        </p:txBody>
      </p:sp>
      <p:sp>
        <p:nvSpPr>
          <p:cNvPr id="98" name="Content Placeholder 2"/>
          <p:cNvSpPr txBox="1"/>
          <p:nvPr>
            <p:ph type="body" idx="1"/>
          </p:nvPr>
        </p:nvSpPr>
        <p:spPr>
          <a:prstGeom prst="rect">
            <a:avLst/>
          </a:prstGeom>
        </p:spPr>
        <p:txBody>
          <a:bodyPr/>
          <a:lstStyle/>
          <a:p>
            <a:pPr/>
            <a:r>
              <a:t>Building damage and influence analysis for Beirut explosion</a:t>
            </a:r>
          </a:p>
          <a:p>
            <a:pPr lvl="1" marL="685800" indent="-228600">
              <a:spcBef>
                <a:spcPts val="500"/>
              </a:spcBef>
              <a:defRPr sz="2400">
                <a:solidFill>
                  <a:srgbClr val="A6A6A6"/>
                </a:solidFill>
              </a:defRPr>
            </a:pPr>
            <a:r>
              <a:rPr>
                <a:solidFill>
                  <a:srgbClr val="000000"/>
                </a:solidFill>
              </a:rPr>
              <a:t>Wrote a brief introduction and outline of this project</a:t>
            </a:r>
          </a:p>
          <a:p>
            <a:pPr lvl="1" marL="685800" indent="-228600">
              <a:spcBef>
                <a:spcPts val="500"/>
              </a:spcBef>
              <a:defRPr sz="2400"/>
            </a:pPr>
            <a:r>
              <a:t>Data Cleaning of the data from Frontline Engineers</a:t>
            </a:r>
          </a:p>
          <a:p>
            <a:pPr lvl="1" marL="685800" indent="-228600">
              <a:spcBef>
                <a:spcPts val="500"/>
              </a:spcBef>
              <a:defRPr sz="2400"/>
            </a:pPr>
            <a:r>
              <a:t>Exploratory data analysis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Title 1"/>
          <p:cNvSpPr txBox="1"/>
          <p:nvPr>
            <p:ph type="ctrTitle"/>
          </p:nvPr>
        </p:nvSpPr>
        <p:spPr>
          <a:prstGeom prst="rect">
            <a:avLst/>
          </a:prstGeom>
        </p:spPr>
        <p:txBody>
          <a:bodyPr/>
          <a:lstStyle>
            <a:lvl1pPr marL="228600" indent="-228600" algn="l">
              <a:spcBef>
                <a:spcPts val="1000"/>
              </a:spcBef>
              <a:buSzPct val="100000"/>
              <a:buFont typeface="Arial"/>
              <a:buChar char="•"/>
              <a:defRPr sz="2800">
                <a:latin typeface="+mn-lt"/>
                <a:ea typeface="+mn-ea"/>
                <a:cs typeface="+mn-cs"/>
                <a:sym typeface="Calibri"/>
              </a:defRPr>
            </a:lvl1pPr>
          </a:lstStyle>
          <a:p>
            <a:pPr/>
            <a:r>
              <a:t>Building damage and influence analysis for Beirut explosion (Please see my Jupyter Notebook for thorough and clearer information) </a:t>
            </a:r>
          </a:p>
        </p:txBody>
      </p:sp>
      <p:sp>
        <p:nvSpPr>
          <p:cNvPr id="101" name="Subtitle 2"/>
          <p:cNvSpPr txBox="1"/>
          <p:nvPr>
            <p:ph type="subTitle" sz="quarter" idx="1"/>
          </p:nvPr>
        </p:nvSpPr>
        <p:spPr>
          <a:xfrm>
            <a:off x="1524000" y="3602037"/>
            <a:ext cx="9144000" cy="1655762"/>
          </a:xfrm>
          <a:prstGeom prst="rect">
            <a:avLst/>
          </a:prstGeom>
        </p:spPr>
        <p:txBody>
          <a:bodyPr anchor="ctr"/>
          <a:lstStyle/>
          <a:p>
            <a:pPr defTabSz="822959">
              <a:lnSpc>
                <a:spcPct val="72000"/>
              </a:lnSpc>
              <a:spcBef>
                <a:spcPts val="900"/>
              </a:spcBef>
              <a:defRPr sz="1619"/>
            </a:pPr>
            <a:r>
              <a:t>Objectives</a:t>
            </a:r>
          </a:p>
          <a:p>
            <a:pPr defTabSz="822959">
              <a:lnSpc>
                <a:spcPct val="72000"/>
              </a:lnSpc>
              <a:spcBef>
                <a:spcPts val="900"/>
              </a:spcBef>
              <a:defRPr i="1" sz="1619">
                <a:solidFill>
                  <a:srgbClr val="A6A6A6"/>
                </a:solidFill>
              </a:defRPr>
            </a:pPr>
          </a:p>
          <a:p>
            <a:pPr marL="308609" indent="-308609" algn="l" defTabSz="411479">
              <a:lnSpc>
                <a:spcPts val="3300"/>
              </a:lnSpc>
              <a:spcBef>
                <a:spcPts val="0"/>
              </a:spcBef>
              <a:buSzPct val="100000"/>
              <a:buFont typeface="Arial"/>
              <a:buChar char="•"/>
              <a:tabLst>
                <a:tab pos="114300" algn="l"/>
                <a:tab pos="406400" algn="l"/>
              </a:tabLst>
              <a:defRPr sz="1260">
                <a:latin typeface="Times New Roman"/>
                <a:ea typeface="Times New Roman"/>
                <a:cs typeface="Times New Roman"/>
                <a:sym typeface="Times New Roman"/>
              </a:defRPr>
            </a:pPr>
            <a:r>
              <a:rPr sz="1619"/>
              <a:t> Predict damage of each building according to available survey data.</a:t>
            </a:r>
            <a:endParaRPr sz="1619"/>
          </a:p>
          <a:p>
            <a:pPr marL="308609" indent="-308609" algn="l" defTabSz="822959">
              <a:lnSpc>
                <a:spcPct val="72000"/>
              </a:lnSpc>
              <a:spcBef>
                <a:spcPts val="900"/>
              </a:spcBef>
              <a:buSzPct val="100000"/>
              <a:buFont typeface="Arial"/>
              <a:buChar char="•"/>
              <a:defRPr sz="1619">
                <a:latin typeface="Times New Roman"/>
                <a:ea typeface="Times New Roman"/>
                <a:cs typeface="Times New Roman"/>
                <a:sym typeface="Times New Roman"/>
              </a:defRPr>
            </a:pPr>
            <a:r>
              <a:t>Predict the damage of buildings to local communities.</a:t>
            </a:r>
          </a:p>
          <a:p>
            <a:pPr marL="308609" indent="-308609" algn="l" defTabSz="822959">
              <a:lnSpc>
                <a:spcPct val="72000"/>
              </a:lnSpc>
              <a:spcBef>
                <a:spcPts val="900"/>
              </a:spcBef>
              <a:buSzPct val="100000"/>
              <a:buFont typeface="Arial"/>
              <a:buChar char="•"/>
              <a:defRPr sz="1619">
                <a:latin typeface="Times New Roman"/>
                <a:ea typeface="Times New Roman"/>
                <a:cs typeface="Times New Roman"/>
                <a:sym typeface="Times New Roman"/>
              </a:defRPr>
            </a:pPr>
            <a:r>
              <a:t>Observe and predict how to recovery develops and the interaction between communities and infrastructure.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Title 1"/>
          <p:cNvSpPr txBox="1"/>
          <p:nvPr>
            <p:ph type="title"/>
          </p:nvPr>
        </p:nvSpPr>
        <p:spPr>
          <a:prstGeom prst="rect">
            <a:avLst/>
          </a:prstGeom>
        </p:spPr>
        <p:txBody>
          <a:bodyPr/>
          <a:lstStyle/>
          <a:p>
            <a:pPr defTabSz="704087">
              <a:defRPr sz="3387">
                <a:solidFill>
                  <a:srgbClr val="A6A6A6"/>
                </a:solidFill>
              </a:defRPr>
            </a:pPr>
            <a:r>
              <a:t>Progress1 </a:t>
            </a:r>
            <a:r>
              <a:rPr>
                <a:solidFill>
                  <a:srgbClr val="000000"/>
                </a:solidFill>
              </a:rPr>
              <a:t>Wrote a brief introduction and outline of this project</a:t>
            </a:r>
            <a:endParaRPr sz="1848"/>
          </a:p>
        </p:txBody>
      </p:sp>
      <p:sp>
        <p:nvSpPr>
          <p:cNvPr id="104" name="Content Placeholder 2"/>
          <p:cNvSpPr txBox="1"/>
          <p:nvPr>
            <p:ph type="body" idx="1"/>
          </p:nvPr>
        </p:nvSpPr>
        <p:spPr>
          <a:prstGeom prst="rect">
            <a:avLst/>
          </a:prstGeom>
        </p:spPr>
        <p:txBody>
          <a:bodyPr/>
          <a:lstStyle/>
          <a:p>
            <a:pPr marL="0" indent="0" defTabSz="457200">
              <a:lnSpc>
                <a:spcPts val="3800"/>
              </a:lnSpc>
              <a:spcBef>
                <a:spcPts val="0"/>
              </a:spcBef>
              <a:buSzTx/>
              <a:buFontTx/>
              <a:buNone/>
              <a:defRPr sz="1900">
                <a:latin typeface="Helvetica Neue"/>
                <a:ea typeface="Helvetica Neue"/>
                <a:cs typeface="Helvetica Neue"/>
                <a:sym typeface="Helvetica Neue"/>
              </a:defRPr>
            </a:pPr>
            <a:r>
              <a:t>This project focus on measuring impact and building resilience in infrastructures and communities in Beirut and divided into three parts:</a:t>
            </a:r>
          </a:p>
          <a:p>
            <a:pPr marL="457200" indent="-317500" defTabSz="457200">
              <a:lnSpc>
                <a:spcPts val="3800"/>
              </a:lnSpc>
              <a:spcBef>
                <a:spcPts val="0"/>
              </a:spcBef>
              <a:buClr>
                <a:srgbClr val="000000"/>
              </a:buClr>
              <a:buFont typeface="Helvetica Neue"/>
              <a:buAutoNum type="arabicPeriod" startAt="1"/>
              <a:defRPr sz="1900">
                <a:latin typeface="Helvetica Neue"/>
                <a:ea typeface="Helvetica Neue"/>
                <a:cs typeface="Helvetica Neue"/>
                <a:sym typeface="Helvetica Neue"/>
              </a:defRPr>
            </a:pPr>
            <a:r>
              <a:t>Predict damage of each building according to available survey data.</a:t>
            </a:r>
          </a:p>
          <a:p>
            <a:pPr marL="457200" indent="-317500" defTabSz="457200">
              <a:lnSpc>
                <a:spcPts val="3800"/>
              </a:lnSpc>
              <a:spcBef>
                <a:spcPts val="0"/>
              </a:spcBef>
              <a:buClr>
                <a:srgbClr val="000000"/>
              </a:buClr>
              <a:buFont typeface="Helvetica Neue"/>
              <a:buAutoNum type="arabicPeriod" startAt="1"/>
              <a:defRPr sz="1900">
                <a:latin typeface="Helvetica Neue"/>
                <a:ea typeface="Helvetica Neue"/>
                <a:cs typeface="Helvetica Neue"/>
                <a:sym typeface="Helvetica Neue"/>
              </a:defRPr>
            </a:pPr>
            <a:r>
              <a:t>Predict the damage of buildings to local communities.</a:t>
            </a:r>
          </a:p>
          <a:p>
            <a:pPr marL="457200" indent="-317500" defTabSz="457200">
              <a:lnSpc>
                <a:spcPts val="3800"/>
              </a:lnSpc>
              <a:spcBef>
                <a:spcPts val="0"/>
              </a:spcBef>
              <a:buClr>
                <a:srgbClr val="000000"/>
              </a:buClr>
              <a:buFont typeface="Helvetica Neue"/>
              <a:buAutoNum type="arabicPeriod" startAt="1"/>
              <a:defRPr sz="1900">
                <a:latin typeface="Helvetica Neue"/>
                <a:ea typeface="Helvetica Neue"/>
                <a:cs typeface="Helvetica Neue"/>
                <a:sym typeface="Helvetica Neue"/>
              </a:defRPr>
            </a:pPr>
            <a:r>
              <a:t>Observe and predict how to recovery develops and the interaction between communities and infrastructure.</a:t>
            </a:r>
          </a:p>
          <a:p>
            <a:pPr marL="0" indent="0" defTabSz="457200">
              <a:lnSpc>
                <a:spcPts val="3800"/>
              </a:lnSpc>
              <a:spcBef>
                <a:spcPts val="0"/>
              </a:spcBef>
              <a:buSzTx/>
              <a:buFontTx/>
              <a:buNone/>
              <a:defRPr sz="1900">
                <a:latin typeface="Helvetica Neue"/>
                <a:ea typeface="Helvetica Neue"/>
                <a:cs typeface="Helvetica Neue"/>
                <a:sym typeface="Helvetica Neue"/>
              </a:defRPr>
            </a:pPr>
            <a:r>
              <a:t>The first part is divided into several steps:</a:t>
            </a:r>
          </a:p>
          <a:p>
            <a:pPr marL="457200" indent="-317500" defTabSz="457200">
              <a:lnSpc>
                <a:spcPts val="3800"/>
              </a:lnSpc>
              <a:spcBef>
                <a:spcPts val="0"/>
              </a:spcBef>
              <a:buClr>
                <a:srgbClr val="000000"/>
              </a:buClr>
              <a:buFont typeface="Helvetica Neue"/>
              <a:buAutoNum type="arabicPeriod" startAt="1"/>
              <a:defRPr sz="1900">
                <a:latin typeface="Helvetica Neue"/>
                <a:ea typeface="Helvetica Neue"/>
                <a:cs typeface="Helvetica Neue"/>
                <a:sym typeface="Helvetica Neue"/>
              </a:defRPr>
            </a:pPr>
            <a:r>
              <a:t>Getting the data and data cleaning.</a:t>
            </a:r>
          </a:p>
          <a:p>
            <a:pPr marL="457200" indent="-317500" defTabSz="457200">
              <a:lnSpc>
                <a:spcPts val="3800"/>
              </a:lnSpc>
              <a:spcBef>
                <a:spcPts val="0"/>
              </a:spcBef>
              <a:buClr>
                <a:srgbClr val="000000"/>
              </a:buClr>
              <a:buFont typeface="Helvetica Neue"/>
              <a:buAutoNum type="arabicPeriod" startAt="1"/>
              <a:defRPr sz="1900">
                <a:latin typeface="Helvetica Neue"/>
                <a:ea typeface="Helvetica Neue"/>
                <a:cs typeface="Helvetica Neue"/>
                <a:sym typeface="Helvetica Neue"/>
              </a:defRPr>
            </a:pPr>
            <a:r>
              <a:t>Exploratory data analysis.</a:t>
            </a:r>
          </a:p>
          <a:p>
            <a:pPr marL="457200" indent="-317500" defTabSz="457200">
              <a:lnSpc>
                <a:spcPts val="3800"/>
              </a:lnSpc>
              <a:spcBef>
                <a:spcPts val="0"/>
              </a:spcBef>
              <a:buClr>
                <a:srgbClr val="000000"/>
              </a:buClr>
              <a:buFont typeface="Helvetica Neue"/>
              <a:buAutoNum type="arabicPeriod" startAt="1"/>
              <a:defRPr sz="1900">
                <a:latin typeface="Helvetica Neue"/>
                <a:ea typeface="Helvetica Neue"/>
                <a:cs typeface="Helvetica Neue"/>
                <a:sym typeface="Helvetica Neue"/>
              </a:defRPr>
            </a:pPr>
            <a:r>
              <a:t>Building machine learning models to predict building damage level.</a:t>
            </a:r>
          </a:p>
          <a:p>
            <a:pPr marL="457200" indent="-317500" defTabSz="457200">
              <a:lnSpc>
                <a:spcPts val="3800"/>
              </a:lnSpc>
              <a:spcBef>
                <a:spcPts val="0"/>
              </a:spcBef>
              <a:buClr>
                <a:srgbClr val="000000"/>
              </a:buClr>
              <a:buFont typeface="Helvetica Neue"/>
              <a:buAutoNum type="arabicPeriod" startAt="1"/>
              <a:defRPr sz="1900">
                <a:latin typeface="Helvetica Neue"/>
                <a:ea typeface="Helvetica Neue"/>
                <a:cs typeface="Helvetica Neue"/>
                <a:sym typeface="Helvetica Neue"/>
              </a:defRPr>
            </a:pPr>
            <a:r>
              <a:t>Verify models using new data and model optimization.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Title 1"/>
          <p:cNvSpPr txBox="1"/>
          <p:nvPr>
            <p:ph type="title"/>
          </p:nvPr>
        </p:nvSpPr>
        <p:spPr>
          <a:prstGeom prst="rect">
            <a:avLst/>
          </a:prstGeom>
        </p:spPr>
        <p:txBody>
          <a:bodyPr/>
          <a:lstStyle/>
          <a:p>
            <a:pPr>
              <a:defRPr>
                <a:solidFill>
                  <a:srgbClr val="A6A6A6"/>
                </a:solidFill>
              </a:defRPr>
            </a:pPr>
            <a:r>
              <a:t>Progress2 </a:t>
            </a:r>
            <a:r>
              <a:rPr>
                <a:solidFill>
                  <a:srgbClr val="000000"/>
                </a:solidFill>
              </a:rPr>
              <a:t>Data Cleaning of the data from Frontline Engineers</a:t>
            </a:r>
          </a:p>
        </p:txBody>
      </p:sp>
      <p:sp>
        <p:nvSpPr>
          <p:cNvPr id="107" name="Content Placeholder 2"/>
          <p:cNvSpPr txBox="1"/>
          <p:nvPr>
            <p:ph type="body" idx="1"/>
          </p:nvPr>
        </p:nvSpPr>
        <p:spPr>
          <a:prstGeom prst="rect">
            <a:avLst/>
          </a:prstGeom>
        </p:spPr>
        <p:txBody>
          <a:bodyPr/>
          <a:lstStyle/>
          <a:p>
            <a:pPr>
              <a:defRPr sz="2000"/>
            </a:pPr>
            <a:r>
              <a:t>The dataframe has 298 rows and 64 columns. Some column names and damage levels has written in Lebanese which is not included in ASCII and will be removed for easier data analysis.</a:t>
            </a:r>
          </a:p>
          <a:p>
            <a:pPr marL="0" indent="0" defTabSz="457200">
              <a:lnSpc>
                <a:spcPts val="4000"/>
              </a:lnSpc>
              <a:spcBef>
                <a:spcPts val="0"/>
              </a:spcBef>
              <a:buSzTx/>
              <a:buFontTx/>
              <a:buNone/>
              <a:defRPr sz="2000">
                <a:latin typeface="Courier"/>
                <a:ea typeface="Courier"/>
                <a:cs typeface="Courier"/>
                <a:sym typeface="Courier"/>
              </a:defRPr>
            </a:pPr>
            <a:r>
              <a:t>Building condition</a:t>
            </a:r>
            <a:r>
              <a:rPr>
                <a:latin typeface="Helvetica Neue"/>
                <a:ea typeface="Helvetica Neue"/>
                <a:cs typeface="Helvetica Neue"/>
                <a:sym typeface="Helvetica Neue"/>
              </a:rPr>
              <a:t> has 4 levels:</a:t>
            </a:r>
            <a:endParaRPr>
              <a:latin typeface="Helvetica Neue"/>
              <a:ea typeface="Helvetica Neue"/>
              <a:cs typeface="Helvetica Neue"/>
              <a:sym typeface="Helvetica Neue"/>
            </a:endParaRPr>
          </a:p>
          <a:p>
            <a:pPr marL="457200" indent="-317500" defTabSz="457200">
              <a:lnSpc>
                <a:spcPts val="4100"/>
              </a:lnSpc>
              <a:spcBef>
                <a:spcPts val="0"/>
              </a:spcBef>
              <a:buClr>
                <a:srgbClr val="000000"/>
              </a:buClr>
              <a:buFont typeface="Helvetica Neue"/>
              <a:buAutoNum type="arabicPeriod" startAt="1"/>
              <a:defRPr sz="2000">
                <a:latin typeface="Helvetica Neue"/>
                <a:ea typeface="Helvetica Neue"/>
                <a:cs typeface="Helvetica Neue"/>
                <a:sym typeface="Helvetica Neue"/>
              </a:defRPr>
            </a:pPr>
            <a:r>
              <a:rPr b="1"/>
              <a:t>No Damage</a:t>
            </a:r>
            <a:r>
              <a:t>, No evacuation</a:t>
            </a:r>
          </a:p>
          <a:p>
            <a:pPr marL="457200" indent="-317500" defTabSz="457200">
              <a:lnSpc>
                <a:spcPts val="4100"/>
              </a:lnSpc>
              <a:spcBef>
                <a:spcPts val="0"/>
              </a:spcBef>
              <a:buClr>
                <a:srgbClr val="000000"/>
              </a:buClr>
              <a:buFont typeface="Helvetica Neue"/>
              <a:buAutoNum type="arabicPeriod" startAt="1"/>
              <a:defRPr sz="2000">
                <a:latin typeface="Helvetica Neue"/>
                <a:ea typeface="Helvetica Neue"/>
                <a:cs typeface="Helvetica Neue"/>
                <a:sym typeface="Helvetica Neue"/>
              </a:defRPr>
            </a:pPr>
            <a:r>
              <a:rPr b="1"/>
              <a:t>Moderate Damage</a:t>
            </a:r>
            <a:r>
              <a:t>, repair needs to be done, No evacuation</a:t>
            </a:r>
          </a:p>
          <a:p>
            <a:pPr marL="457200" indent="-317500" defTabSz="457200">
              <a:lnSpc>
                <a:spcPts val="4100"/>
              </a:lnSpc>
              <a:spcBef>
                <a:spcPts val="0"/>
              </a:spcBef>
              <a:buClr>
                <a:srgbClr val="000000"/>
              </a:buClr>
              <a:buFont typeface="Helvetica Neue"/>
              <a:buAutoNum type="arabicPeriod" startAt="1"/>
              <a:defRPr sz="2000">
                <a:latin typeface="Helvetica Neue"/>
                <a:ea typeface="Helvetica Neue"/>
                <a:cs typeface="Helvetica Neue"/>
                <a:sym typeface="Helvetica Neue"/>
              </a:defRPr>
            </a:pPr>
            <a:r>
              <a:rPr b="1"/>
              <a:t>Heavy Damage</a:t>
            </a:r>
            <a:r>
              <a:t>, Evacuation needed repairs should be done as soon as possible</a:t>
            </a:r>
          </a:p>
          <a:p>
            <a:pPr marL="457200" indent="-317500" defTabSz="457200">
              <a:lnSpc>
                <a:spcPts val="4100"/>
              </a:lnSpc>
              <a:spcBef>
                <a:spcPts val="0"/>
              </a:spcBef>
              <a:buClr>
                <a:srgbClr val="000000"/>
              </a:buClr>
              <a:buFont typeface="Helvetica Neue"/>
              <a:buAutoNum type="arabicPeriod" startAt="1"/>
              <a:defRPr sz="2000">
                <a:latin typeface="Helvetica Neue"/>
                <a:ea typeface="Helvetica Neue"/>
                <a:cs typeface="Helvetica Neue"/>
                <a:sym typeface="Helvetica Neue"/>
              </a:defRPr>
            </a:pPr>
            <a:r>
              <a:rPr b="1"/>
              <a:t>Major damage</a:t>
            </a:r>
            <a:r>
              <a:t>, Evacuation needed for the Building and the Building nearby</a:t>
            </a:r>
            <a:br/>
          </a:p>
          <a:p>
            <a:pPr marL="0" indent="0" defTabSz="457200">
              <a:lnSpc>
                <a:spcPts val="4000"/>
              </a:lnSpc>
              <a:spcBef>
                <a:spcPts val="0"/>
              </a:spcBef>
              <a:buSzTx/>
              <a:buFontTx/>
              <a:buNone/>
              <a:defRPr sz="2000">
                <a:latin typeface="Helvetica Neue"/>
                <a:ea typeface="Helvetica Neue"/>
                <a:cs typeface="Helvetica Neue"/>
                <a:sym typeface="Helvetica Neue"/>
              </a:defRPr>
            </a:pPr>
            <a:r>
              <a:t>Conditions for each part of the building, such as </a:t>
            </a:r>
            <a:r>
              <a:rPr>
                <a:latin typeface="Courier"/>
                <a:ea typeface="Courier"/>
                <a:cs typeface="Courier"/>
                <a:sym typeface="Courier"/>
              </a:rPr>
              <a:t>Building Entrance</a:t>
            </a:r>
            <a:r>
              <a:t> and </a:t>
            </a:r>
            <a:r>
              <a:rPr>
                <a:latin typeface="Courier"/>
                <a:ea typeface="Courier"/>
                <a:cs typeface="Courier"/>
                <a:sym typeface="Courier"/>
              </a:rPr>
              <a:t>Building Door</a:t>
            </a:r>
            <a:r>
              <a:t> has 4 levels:</a:t>
            </a:r>
          </a:p>
          <a:p>
            <a:pPr marL="457200" indent="-317500" defTabSz="457200">
              <a:lnSpc>
                <a:spcPts val="4100"/>
              </a:lnSpc>
              <a:spcBef>
                <a:spcPts val="0"/>
              </a:spcBef>
              <a:buClr>
                <a:srgbClr val="000000"/>
              </a:buClr>
              <a:buFont typeface="Helvetica Neue"/>
              <a:buAutoNum type="arabicPeriod" startAt="1"/>
              <a:defRPr b="1" sz="2000">
                <a:latin typeface="Helvetica Neue"/>
                <a:ea typeface="Helvetica Neue"/>
                <a:cs typeface="Helvetica Neue"/>
                <a:sym typeface="Helvetica Neue"/>
              </a:defRPr>
            </a:pPr>
            <a:r>
              <a:t>Minor</a:t>
            </a:r>
            <a:endParaRPr b="0"/>
          </a:p>
          <a:p>
            <a:pPr marL="457200" indent="-317500" defTabSz="457200">
              <a:lnSpc>
                <a:spcPts val="4100"/>
              </a:lnSpc>
              <a:spcBef>
                <a:spcPts val="0"/>
              </a:spcBef>
              <a:buClr>
                <a:srgbClr val="000000"/>
              </a:buClr>
              <a:buFont typeface="Helvetica Neue"/>
              <a:buAutoNum type="arabicPeriod" startAt="1"/>
              <a:defRPr b="1" sz="2000">
                <a:latin typeface="Helvetica Neue"/>
                <a:ea typeface="Helvetica Neue"/>
                <a:cs typeface="Helvetica Neue"/>
                <a:sym typeface="Helvetica Neue"/>
              </a:defRPr>
            </a:pPr>
            <a:r>
              <a:t>Major</a:t>
            </a:r>
            <a:endParaRPr b="0"/>
          </a:p>
          <a:p>
            <a:pPr marL="457200" indent="-317500" defTabSz="457200">
              <a:lnSpc>
                <a:spcPts val="4100"/>
              </a:lnSpc>
              <a:spcBef>
                <a:spcPts val="0"/>
              </a:spcBef>
              <a:buClr>
                <a:srgbClr val="000000"/>
              </a:buClr>
              <a:buFont typeface="Helvetica Neue"/>
              <a:buAutoNum type="arabicPeriod" startAt="1"/>
              <a:defRPr b="1" sz="2000">
                <a:latin typeface="Helvetica Neue"/>
                <a:ea typeface="Helvetica Neue"/>
                <a:cs typeface="Helvetica Neue"/>
                <a:sym typeface="Helvetica Neue"/>
              </a:defRPr>
            </a:pPr>
            <a:r>
              <a:t>Severe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Title 1"/>
          <p:cNvSpPr txBox="1"/>
          <p:nvPr>
            <p:ph type="title"/>
          </p:nvPr>
        </p:nvSpPr>
        <p:spPr>
          <a:prstGeom prst="rect">
            <a:avLst/>
          </a:prstGeom>
        </p:spPr>
        <p:txBody>
          <a:bodyPr/>
          <a:lstStyle/>
          <a:p>
            <a:pPr>
              <a:defRPr>
                <a:solidFill>
                  <a:srgbClr val="A6A6A6"/>
                </a:solidFill>
              </a:defRPr>
            </a:pPr>
            <a:r>
              <a:t>Progress2 </a:t>
            </a:r>
            <a:r>
              <a:rPr>
                <a:solidFill>
                  <a:srgbClr val="000000"/>
                </a:solidFill>
              </a:rPr>
              <a:t>Data Cleaning of the data from Frontline Engineers</a:t>
            </a:r>
          </a:p>
        </p:txBody>
      </p:sp>
      <p:sp>
        <p:nvSpPr>
          <p:cNvPr id="110" name="Content Placeholder 2"/>
          <p:cNvSpPr txBox="1"/>
          <p:nvPr>
            <p:ph type="body" idx="1"/>
          </p:nvPr>
        </p:nvSpPr>
        <p:spPr>
          <a:prstGeom prst="rect">
            <a:avLst/>
          </a:prstGeom>
        </p:spPr>
        <p:txBody>
          <a:bodyPr/>
          <a:lstStyle/>
          <a:p>
            <a:pPr marL="91440" indent="-91440" defTabSz="365760">
              <a:spcBef>
                <a:spcPts val="400"/>
              </a:spcBef>
              <a:defRPr sz="800"/>
            </a:pPr>
          </a:p>
        </p:txBody>
      </p:sp>
      <p:pic>
        <p:nvPicPr>
          <p:cNvPr id="111" name="Image" descr="Image"/>
          <p:cNvPicPr>
            <a:picLocks noChangeAspect="1"/>
          </p:cNvPicPr>
          <p:nvPr/>
        </p:nvPicPr>
        <p:blipFill>
          <a:blip r:embed="rId2">
            <a:extLst/>
          </a:blip>
          <a:stretch>
            <a:fillRect/>
          </a:stretch>
        </p:blipFill>
        <p:spPr>
          <a:xfrm>
            <a:off x="838199" y="1825624"/>
            <a:ext cx="8130226" cy="426453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Title 1"/>
          <p:cNvSpPr txBox="1"/>
          <p:nvPr>
            <p:ph type="title"/>
          </p:nvPr>
        </p:nvSpPr>
        <p:spPr>
          <a:prstGeom prst="rect">
            <a:avLst/>
          </a:prstGeom>
        </p:spPr>
        <p:txBody>
          <a:bodyPr/>
          <a:lstStyle/>
          <a:p>
            <a:pPr>
              <a:defRPr>
                <a:solidFill>
                  <a:srgbClr val="A6A6A6"/>
                </a:solidFill>
              </a:defRPr>
            </a:pPr>
            <a:r>
              <a:t>Progress2 </a:t>
            </a:r>
            <a:r>
              <a:rPr>
                <a:solidFill>
                  <a:srgbClr val="000000"/>
                </a:solidFill>
              </a:rPr>
              <a:t>Data Cleaning of the data from Frontline Engineers</a:t>
            </a:r>
          </a:p>
        </p:txBody>
      </p:sp>
      <p:pic>
        <p:nvPicPr>
          <p:cNvPr id="114" name="Image" descr="Image"/>
          <p:cNvPicPr>
            <a:picLocks noChangeAspect="1"/>
          </p:cNvPicPr>
          <p:nvPr/>
        </p:nvPicPr>
        <p:blipFill>
          <a:blip r:embed="rId2">
            <a:extLst/>
          </a:blip>
          <a:stretch>
            <a:fillRect/>
          </a:stretch>
        </p:blipFill>
        <p:spPr>
          <a:xfrm>
            <a:off x="551001" y="1632758"/>
            <a:ext cx="8291415" cy="2824205"/>
          </a:xfrm>
          <a:prstGeom prst="rect">
            <a:avLst/>
          </a:prstGeom>
          <a:ln w="12700">
            <a:miter lim="400000"/>
          </a:ln>
        </p:spPr>
      </p:pic>
      <p:pic>
        <p:nvPicPr>
          <p:cNvPr id="115" name="Image" descr="Image"/>
          <p:cNvPicPr>
            <a:picLocks noChangeAspect="1"/>
          </p:cNvPicPr>
          <p:nvPr/>
        </p:nvPicPr>
        <p:blipFill>
          <a:blip r:embed="rId3">
            <a:extLst/>
          </a:blip>
          <a:stretch>
            <a:fillRect/>
          </a:stretch>
        </p:blipFill>
        <p:spPr>
          <a:xfrm>
            <a:off x="568493" y="4513525"/>
            <a:ext cx="8291415" cy="1499578"/>
          </a:xfrm>
          <a:prstGeom prst="rect">
            <a:avLst/>
          </a:prstGeom>
          <a:ln w="12700">
            <a:miter lim="400000"/>
          </a:ln>
        </p:spPr>
      </p:pic>
      <p:pic>
        <p:nvPicPr>
          <p:cNvPr id="116" name="Image" descr="Image"/>
          <p:cNvPicPr>
            <a:picLocks noChangeAspect="1"/>
          </p:cNvPicPr>
          <p:nvPr/>
        </p:nvPicPr>
        <p:blipFill>
          <a:blip r:embed="rId4">
            <a:extLst/>
          </a:blip>
          <a:stretch>
            <a:fillRect/>
          </a:stretch>
        </p:blipFill>
        <p:spPr>
          <a:xfrm>
            <a:off x="558071" y="5976074"/>
            <a:ext cx="8378875" cy="78473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Title 1"/>
          <p:cNvSpPr txBox="1"/>
          <p:nvPr>
            <p:ph type="title"/>
          </p:nvPr>
        </p:nvSpPr>
        <p:spPr>
          <a:prstGeom prst="rect">
            <a:avLst/>
          </a:prstGeom>
        </p:spPr>
        <p:txBody>
          <a:bodyPr/>
          <a:lstStyle/>
          <a:p>
            <a:pPr>
              <a:defRPr>
                <a:solidFill>
                  <a:srgbClr val="A6A6A6"/>
                </a:solidFill>
              </a:defRPr>
            </a:pPr>
            <a:r>
              <a:t>Progress3 </a:t>
            </a:r>
            <a:r>
              <a:rPr>
                <a:solidFill>
                  <a:srgbClr val="000000"/>
                </a:solidFill>
              </a:rPr>
              <a:t>Exploratory data analysis</a:t>
            </a:r>
          </a:p>
        </p:txBody>
      </p:sp>
      <p:sp>
        <p:nvSpPr>
          <p:cNvPr id="119" name="Content Placeholder 2"/>
          <p:cNvSpPr txBox="1"/>
          <p:nvPr>
            <p:ph type="body" idx="1"/>
          </p:nvPr>
        </p:nvSpPr>
        <p:spPr>
          <a:prstGeom prst="rect">
            <a:avLst/>
          </a:prstGeom>
        </p:spPr>
        <p:txBody>
          <a:bodyPr/>
          <a:lstStyle/>
          <a:p>
            <a:pPr>
              <a:defRPr>
                <a:solidFill>
                  <a:srgbClr val="A6A6A6"/>
                </a:solidFill>
              </a:defRPr>
            </a:pPr>
          </a:p>
        </p:txBody>
      </p:sp>
      <p:pic>
        <p:nvPicPr>
          <p:cNvPr id="120" name="Image" descr="Image"/>
          <p:cNvPicPr>
            <a:picLocks noChangeAspect="1"/>
          </p:cNvPicPr>
          <p:nvPr/>
        </p:nvPicPr>
        <p:blipFill>
          <a:blip r:embed="rId2">
            <a:extLst/>
          </a:blip>
          <a:stretch>
            <a:fillRect/>
          </a:stretch>
        </p:blipFill>
        <p:spPr>
          <a:xfrm>
            <a:off x="838200" y="1825625"/>
            <a:ext cx="3692902" cy="311531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Title 1"/>
          <p:cNvSpPr txBox="1"/>
          <p:nvPr>
            <p:ph type="title"/>
          </p:nvPr>
        </p:nvSpPr>
        <p:spPr>
          <a:prstGeom prst="rect">
            <a:avLst/>
          </a:prstGeom>
        </p:spPr>
        <p:txBody>
          <a:bodyPr/>
          <a:lstStyle/>
          <a:p>
            <a:pPr>
              <a:defRPr>
                <a:solidFill>
                  <a:srgbClr val="A6A6A6"/>
                </a:solidFill>
              </a:defRPr>
            </a:pPr>
            <a:r>
              <a:t>Progress3 </a:t>
            </a:r>
            <a:r>
              <a:rPr>
                <a:solidFill>
                  <a:srgbClr val="000000"/>
                </a:solidFill>
              </a:rPr>
              <a:t>Exploratory data analysis (see Jupyter Notebook for all graphs)</a:t>
            </a:r>
          </a:p>
        </p:txBody>
      </p:sp>
      <p:pic>
        <p:nvPicPr>
          <p:cNvPr id="123" name="Image" descr="Image"/>
          <p:cNvPicPr>
            <a:picLocks noChangeAspect="1"/>
          </p:cNvPicPr>
          <p:nvPr/>
        </p:nvPicPr>
        <p:blipFill>
          <a:blip r:embed="rId2">
            <a:extLst/>
          </a:blip>
          <a:stretch>
            <a:fillRect/>
          </a:stretch>
        </p:blipFill>
        <p:spPr>
          <a:xfrm>
            <a:off x="822129" y="1639074"/>
            <a:ext cx="9318133" cy="487420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